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0"/>
  </p:notesMasterIdLst>
  <p:sldIdLst>
    <p:sldId id="257" r:id="rId2"/>
    <p:sldId id="270" r:id="rId3"/>
    <p:sldId id="273" r:id="rId4"/>
    <p:sldId id="256" r:id="rId5"/>
    <p:sldId id="261" r:id="rId6"/>
    <p:sldId id="262" r:id="rId7"/>
    <p:sldId id="263" r:id="rId8"/>
    <p:sldId id="280" r:id="rId9"/>
    <p:sldId id="271" r:id="rId10"/>
    <p:sldId id="272" r:id="rId11"/>
    <p:sldId id="264" r:id="rId12"/>
    <p:sldId id="268" r:id="rId13"/>
    <p:sldId id="274" r:id="rId14"/>
    <p:sldId id="279" r:id="rId15"/>
    <p:sldId id="275" r:id="rId16"/>
    <p:sldId id="276" r:id="rId17"/>
    <p:sldId id="277" r:id="rId18"/>
    <p:sldId id="278" r:id="rId19"/>
  </p:sldIdLst>
  <p:sldSz cx="9144000" cy="6858000" type="screen4x3"/>
  <p:notesSz cx="6735763" cy="9866313"/>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E4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16932" y="0"/>
            <a:ext cx="2918831" cy="493316"/>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60" y="0"/>
            <a:ext cx="2918831" cy="493316"/>
          </a:xfrm>
          <a:prstGeom prst="rect">
            <a:avLst/>
          </a:prstGeom>
        </p:spPr>
        <p:txBody>
          <a:bodyPr vert="horz" lIns="91440" tIns="45720" rIns="91440" bIns="45720" rtlCol="1"/>
          <a:lstStyle>
            <a:lvl1pPr algn="l">
              <a:defRPr sz="1200"/>
            </a:lvl1pPr>
          </a:lstStyle>
          <a:p>
            <a:fld id="{1CA3849D-0C4C-4865-B3CE-74574DB400BE}" type="datetimeFigureOut">
              <a:rPr lang="ar-IQ" smtClean="0"/>
              <a:pPr/>
              <a:t>22/05/1439</a:t>
            </a:fld>
            <a:endParaRPr lang="ar-IQ"/>
          </a:p>
        </p:txBody>
      </p:sp>
      <p:sp>
        <p:nvSpPr>
          <p:cNvPr id="4" name="عنصر نائب لصورة الشريحة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73577" y="4686499"/>
            <a:ext cx="5388610" cy="4439841"/>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16932" y="9371285"/>
            <a:ext cx="2918831" cy="493316"/>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60" y="9371285"/>
            <a:ext cx="2918831" cy="493316"/>
          </a:xfrm>
          <a:prstGeom prst="rect">
            <a:avLst/>
          </a:prstGeom>
        </p:spPr>
        <p:txBody>
          <a:bodyPr vert="horz" lIns="91440" tIns="45720" rIns="91440" bIns="45720" rtlCol="1" anchor="b"/>
          <a:lstStyle>
            <a:lvl1pPr algn="l">
              <a:defRPr sz="1200"/>
            </a:lvl1pPr>
          </a:lstStyle>
          <a:p>
            <a:fld id="{C0A463D7-5A45-450D-98DE-6C274EBA79D7}"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C0A463D7-5A45-450D-98DE-6C274EBA79D7}" type="slidenum">
              <a:rPr lang="ar-IQ" smtClean="0"/>
              <a:pPr/>
              <a:t>4</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مستطيل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مستطيل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مستطيل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مستطيل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مستطيل مستدير الزوايا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مستطيل مستدير الزوايا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مستطيل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705600" y="4206240"/>
            <a:ext cx="960120" cy="457200"/>
          </a:xfrm>
        </p:spPr>
        <p:txBody>
          <a:bodyPr/>
          <a:lstStyle/>
          <a:p>
            <a:fld id="{2B671979-65D2-4995-B589-22C48CBA2999}" type="datetimeFigureOut">
              <a:rPr lang="ar-IQ" smtClean="0"/>
              <a:pPr/>
              <a:t>22/05/1439</a:t>
            </a:fld>
            <a:endParaRPr lang="ar-IQ"/>
          </a:p>
        </p:txBody>
      </p:sp>
      <p:sp>
        <p:nvSpPr>
          <p:cNvPr id="17" name="عنصر نائب للتذييل 16"/>
          <p:cNvSpPr>
            <a:spLocks noGrp="1"/>
          </p:cNvSpPr>
          <p:nvPr>
            <p:ph type="ftr" sz="quarter" idx="11"/>
          </p:nvPr>
        </p:nvSpPr>
        <p:spPr>
          <a:xfrm>
            <a:off x="5410200" y="4205288"/>
            <a:ext cx="1295400" cy="457200"/>
          </a:xfrm>
        </p:spPr>
        <p:txBody>
          <a:bodyPr/>
          <a:lstStyle/>
          <a:p>
            <a:endParaRPr lang="ar-IQ"/>
          </a:p>
        </p:txBody>
      </p:sp>
      <p:sp>
        <p:nvSpPr>
          <p:cNvPr id="29" name="عنصر نائب لرقم الشريحة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01A9E6B-83B6-49E9-97BF-5AABB6EE1065}"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2B671979-65D2-4995-B589-22C48CBA2999}" type="datetimeFigureOut">
              <a:rPr lang="ar-IQ" smtClean="0"/>
              <a:pPr/>
              <a:t>22/05/1439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01A9E6B-83B6-49E9-97BF-5AABB6EE1065}"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143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143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2B671979-65D2-4995-B589-22C48CBA2999}" type="datetimeFigureOut">
              <a:rPr lang="ar-IQ" smtClean="0"/>
              <a:pPr/>
              <a:t>22/05/1439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01A9E6B-83B6-49E9-97BF-5AABB6EE1065}"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2B671979-65D2-4995-B589-22C48CBA2999}" type="datetimeFigureOut">
              <a:rPr lang="ar-IQ" smtClean="0"/>
              <a:pPr/>
              <a:t>22/05/1439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01A9E6B-83B6-49E9-97BF-5AABB6EE1065}"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B671979-65D2-4995-B589-22C48CBA2999}" type="datetimeFigureOut">
              <a:rPr lang="ar-IQ" smtClean="0"/>
              <a:pPr/>
              <a:t>22/05/1439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01A9E6B-83B6-49E9-97BF-5AABB6EE1065}"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2B671979-65D2-4995-B589-22C48CBA2999}" type="datetimeFigureOut">
              <a:rPr lang="ar-IQ" smtClean="0"/>
              <a:pPr/>
              <a:t>22/05/1439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01A9E6B-83B6-49E9-97BF-5AABB6EE1065}"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143000"/>
            <a:ext cx="8382000" cy="1069848"/>
          </a:xfrm>
        </p:spPr>
        <p:txBody>
          <a:bodyPr anchor="ctr"/>
          <a:lstStyle>
            <a:lvl1pPr>
              <a:defRPr sz="4000" b="0" i="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تاريخ 25"/>
          <p:cNvSpPr>
            <a:spLocks noGrp="1"/>
          </p:cNvSpPr>
          <p:nvPr>
            <p:ph type="dt" sz="half" idx="10"/>
          </p:nvPr>
        </p:nvSpPr>
        <p:spPr/>
        <p:txBody>
          <a:bodyPr rtlCol="0"/>
          <a:lstStyle/>
          <a:p>
            <a:fld id="{2B671979-65D2-4995-B589-22C48CBA2999}" type="datetimeFigureOut">
              <a:rPr lang="ar-IQ" smtClean="0"/>
              <a:pPr/>
              <a:t>22/05/1439</a:t>
            </a:fld>
            <a:endParaRPr lang="ar-IQ"/>
          </a:p>
        </p:txBody>
      </p:sp>
      <p:sp>
        <p:nvSpPr>
          <p:cNvPr id="27" name="عنصر نائب لرقم الشريحة 26"/>
          <p:cNvSpPr>
            <a:spLocks noGrp="1"/>
          </p:cNvSpPr>
          <p:nvPr>
            <p:ph type="sldNum" sz="quarter" idx="11"/>
          </p:nvPr>
        </p:nvSpPr>
        <p:spPr/>
        <p:txBody>
          <a:bodyPr rtlCol="0"/>
          <a:lstStyle/>
          <a:p>
            <a:fld id="{301A9E6B-83B6-49E9-97BF-5AABB6EE1065}" type="slidenum">
              <a:rPr lang="ar-IQ" smtClean="0"/>
              <a:pPr/>
              <a:t>‹#›</a:t>
            </a:fld>
            <a:endParaRPr lang="ar-IQ"/>
          </a:p>
        </p:txBody>
      </p:sp>
      <p:sp>
        <p:nvSpPr>
          <p:cNvPr id="28" name="عنصر نائب للتذييل 27"/>
          <p:cNvSpPr>
            <a:spLocks noGrp="1"/>
          </p:cNvSpPr>
          <p:nvPr>
            <p:ph type="ftr" sz="quarter" idx="12"/>
          </p:nvPr>
        </p:nvSpPr>
        <p:spPr/>
        <p:txBody>
          <a:bodyPr rtlCol="0"/>
          <a:lstStyle/>
          <a:p>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a:xfrm>
            <a:off x="6583680" y="612648"/>
            <a:ext cx="957264" cy="457200"/>
          </a:xfrm>
        </p:spPr>
        <p:txBody>
          <a:bodyPr/>
          <a:lstStyle/>
          <a:p>
            <a:fld id="{2B671979-65D2-4995-B589-22C48CBA2999}" type="datetimeFigureOut">
              <a:rPr lang="ar-IQ" smtClean="0"/>
              <a:pPr/>
              <a:t>22/05/1439</a:t>
            </a:fld>
            <a:endParaRPr lang="ar-IQ"/>
          </a:p>
        </p:txBody>
      </p:sp>
      <p:sp>
        <p:nvSpPr>
          <p:cNvPr id="4" name="عنصر نائب للتذييل 3"/>
          <p:cNvSpPr>
            <a:spLocks noGrp="1"/>
          </p:cNvSpPr>
          <p:nvPr>
            <p:ph type="ftr" sz="quarter" idx="11"/>
          </p:nvPr>
        </p:nvSpPr>
        <p:spPr>
          <a:xfrm>
            <a:off x="5257800" y="612648"/>
            <a:ext cx="1325880" cy="457200"/>
          </a:xfrm>
        </p:spPr>
        <p:txBody>
          <a:bodyPr/>
          <a:lstStyle/>
          <a:p>
            <a:endParaRPr lang="ar-IQ"/>
          </a:p>
        </p:txBody>
      </p:sp>
      <p:sp>
        <p:nvSpPr>
          <p:cNvPr id="5" name="عنصر نائب لرقم الشريحة 4"/>
          <p:cNvSpPr>
            <a:spLocks noGrp="1"/>
          </p:cNvSpPr>
          <p:nvPr>
            <p:ph type="sldNum" sz="quarter" idx="12"/>
          </p:nvPr>
        </p:nvSpPr>
        <p:spPr>
          <a:xfrm>
            <a:off x="8174736" y="2272"/>
            <a:ext cx="762000" cy="365760"/>
          </a:xfrm>
        </p:spPr>
        <p:txBody>
          <a:bodyPr/>
          <a:lstStyle/>
          <a:p>
            <a:fld id="{301A9E6B-83B6-49E9-97BF-5AABB6EE1065}"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B671979-65D2-4995-B589-22C48CBA2999}" type="datetimeFigureOut">
              <a:rPr lang="ar-IQ" smtClean="0"/>
              <a:pPr/>
              <a:t>22/05/1439</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301A9E6B-83B6-49E9-97BF-5AABB6EE1065}"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353496" y="1101970"/>
            <a:ext cx="3383280" cy="877824"/>
          </a:xfrm>
        </p:spPr>
        <p:txBody>
          <a:bodyPr anchor="b"/>
          <a:lstStyle>
            <a:lvl1pPr algn="l">
              <a:buNone/>
              <a:defRPr sz="1800" b="1"/>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2B671979-65D2-4995-B589-22C48CBA2999}" type="datetimeFigureOut">
              <a:rPr lang="ar-IQ" smtClean="0"/>
              <a:pPr/>
              <a:t>22/05/1439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01A9E6B-83B6-49E9-97BF-5AABB6EE1065}"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B671979-65D2-4995-B589-22C48CBA2999}" type="datetimeFigureOut">
              <a:rPr lang="ar-IQ" smtClean="0"/>
              <a:pPr/>
              <a:t>22/05/1439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01A9E6B-83B6-49E9-97BF-5AABB6EE1065}"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مستطيل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مستطيل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مستطيل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مستطيل مستدير الزوايا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مستطيل مستدير الزوايا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مستطيل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مستطيل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مستطيل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مستطيل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مستطيل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مستطيل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عنصر نائب للعنوان 21"/>
          <p:cNvSpPr>
            <a:spLocks noGrp="1"/>
          </p:cNvSpPr>
          <p:nvPr>
            <p:ph type="title"/>
          </p:nvPr>
        </p:nvSpPr>
        <p:spPr>
          <a:xfrm>
            <a:off x="457200" y="1143000"/>
            <a:ext cx="8229600" cy="10668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B671979-65D2-4995-B589-22C48CBA2999}" type="datetimeFigureOut">
              <a:rPr lang="ar-IQ" smtClean="0"/>
              <a:pPr/>
              <a:t>22/05/1439</a:t>
            </a:fld>
            <a:endParaRPr lang="ar-IQ"/>
          </a:p>
        </p:txBody>
      </p:sp>
      <p:sp>
        <p:nvSpPr>
          <p:cNvPr id="3" name="عنصر نائب للتذييل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IQ"/>
          </a:p>
        </p:txBody>
      </p:sp>
      <p:sp>
        <p:nvSpPr>
          <p:cNvPr id="23" name="عنصر نائب لرقم الشريحة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01A9E6B-83B6-49E9-97BF-5AABB6EE1065}"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مربع نص 3"/>
          <p:cNvSpPr txBox="1"/>
          <p:nvPr/>
        </p:nvSpPr>
        <p:spPr>
          <a:xfrm>
            <a:off x="1714480" y="928670"/>
            <a:ext cx="5786478" cy="1754326"/>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8900000" scaled="1"/>
            <a:tileRect/>
          </a:gradFill>
        </p:spPr>
        <p:txBody>
          <a:bodyPr wrap="square" rtlCol="1">
            <a:spAutoFit/>
          </a:bodyPr>
          <a:lstStyle/>
          <a:p>
            <a:pPr algn="l" rtl="0"/>
            <a:r>
              <a:rPr lang="en-US" sz="5400" b="1" dirty="0" smtClean="0">
                <a:solidFill>
                  <a:srgbClr val="002060"/>
                </a:solidFill>
              </a:rPr>
              <a:t>Normal flora of the oral cavity </a:t>
            </a:r>
            <a:endParaRPr lang="ar-IQ" sz="5400" b="1"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42844" y="102685"/>
            <a:ext cx="8940154" cy="6426724"/>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8001024" y="285728"/>
            <a:ext cx="523875" cy="80010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8058150" y="4857761"/>
            <a:ext cx="871568" cy="1714512"/>
          </a:xfrm>
          <a:prstGeom prst="rect">
            <a:avLst/>
          </a:prstGeom>
          <a:noFill/>
          <a:ln w="9525">
            <a:noFill/>
            <a:miter lim="800000"/>
            <a:headEnd/>
            <a:tailEnd/>
          </a:ln>
          <a:effectLst/>
        </p:spPr>
      </p:pic>
      <p:pic>
        <p:nvPicPr>
          <p:cNvPr id="10245" name="Picture 5"/>
          <p:cNvPicPr>
            <a:picLocks noChangeAspect="1" noChangeArrowheads="1"/>
          </p:cNvPicPr>
          <p:nvPr/>
        </p:nvPicPr>
        <p:blipFill>
          <a:blip r:embed="rId5"/>
          <a:srcRect/>
          <a:stretch>
            <a:fillRect/>
          </a:stretch>
        </p:blipFill>
        <p:spPr bwMode="auto">
          <a:xfrm>
            <a:off x="8477250" y="2571744"/>
            <a:ext cx="666750" cy="1362075"/>
          </a:xfrm>
          <a:prstGeom prst="rect">
            <a:avLst/>
          </a:prstGeom>
          <a:noFill/>
          <a:ln w="9525">
            <a:noFill/>
            <a:miter lim="800000"/>
            <a:headEnd/>
            <a:tailEnd/>
          </a:ln>
          <a:effectLst/>
        </p:spPr>
      </p:pic>
      <p:pic>
        <p:nvPicPr>
          <p:cNvPr id="10246" name="Picture 6"/>
          <p:cNvPicPr>
            <a:picLocks noChangeAspect="1" noChangeArrowheads="1"/>
          </p:cNvPicPr>
          <p:nvPr/>
        </p:nvPicPr>
        <p:blipFill>
          <a:blip r:embed="rId6"/>
          <a:srcRect/>
          <a:stretch>
            <a:fillRect/>
          </a:stretch>
        </p:blipFill>
        <p:spPr bwMode="auto">
          <a:xfrm>
            <a:off x="-142908" y="3786190"/>
            <a:ext cx="571504"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571604" y="1714488"/>
            <a:ext cx="7000924" cy="3970318"/>
          </a:xfrm>
          <a:prstGeom prst="rect">
            <a:avLst/>
          </a:prstGeom>
          <a:noFill/>
        </p:spPr>
        <p:txBody>
          <a:bodyPr wrap="square" rtlCol="1">
            <a:spAutoFit/>
          </a:bodyPr>
          <a:lstStyle/>
          <a:p>
            <a:pPr algn="l" rtl="0"/>
            <a:r>
              <a:rPr lang="en-US" dirty="0" smtClean="0"/>
              <a:t>Some of the normal flora are </a:t>
            </a:r>
          </a:p>
          <a:p>
            <a:pPr algn="l" rtl="0"/>
            <a:endParaRPr lang="en-US" dirty="0"/>
          </a:p>
          <a:p>
            <a:pPr algn="l" rtl="0"/>
            <a:endParaRPr lang="en-US" dirty="0" smtClean="0"/>
          </a:p>
          <a:p>
            <a:pPr algn="l" rtl="0"/>
            <a:endParaRPr lang="en-US" dirty="0"/>
          </a:p>
          <a:p>
            <a:pPr algn="l" rtl="0"/>
            <a:endParaRPr lang="en-US" dirty="0" smtClean="0"/>
          </a:p>
          <a:p>
            <a:pPr algn="l" rtl="0"/>
            <a:endParaRPr lang="en-US" dirty="0"/>
          </a:p>
          <a:p>
            <a:pPr algn="l" rtl="0"/>
            <a:endParaRPr lang="en-US" dirty="0" smtClean="0"/>
          </a:p>
          <a:p>
            <a:pPr algn="l" rtl="0"/>
            <a:endParaRPr lang="en-US" dirty="0"/>
          </a:p>
          <a:p>
            <a:pPr algn="l" rtl="0"/>
            <a:endParaRPr lang="en-US" dirty="0" smtClean="0"/>
          </a:p>
          <a:p>
            <a:pPr algn="l" rtl="0"/>
            <a:endParaRPr lang="en-US" dirty="0"/>
          </a:p>
          <a:p>
            <a:pPr algn="l" rtl="0"/>
            <a:endParaRPr lang="en-US" dirty="0" smtClean="0"/>
          </a:p>
          <a:p>
            <a:pPr algn="l" rtl="0"/>
            <a:endParaRPr lang="en-US" dirty="0"/>
          </a:p>
          <a:p>
            <a:pPr algn="l" rtl="0"/>
            <a:endParaRPr lang="en-US" dirty="0" smtClean="0"/>
          </a:p>
          <a:p>
            <a:pPr algn="l" rtl="0"/>
            <a:endParaRPr lang="ar-IQ" dirty="0"/>
          </a:p>
        </p:txBody>
      </p:sp>
      <p:sp>
        <p:nvSpPr>
          <p:cNvPr id="4" name="Rectangle 3"/>
          <p:cNvSpPr txBox="1">
            <a:spLocks noChangeArrowheads="1"/>
          </p:cNvSpPr>
          <p:nvPr/>
        </p:nvSpPr>
        <p:spPr>
          <a:xfrm>
            <a:off x="714348" y="1600200"/>
            <a:ext cx="7896252" cy="4829196"/>
          </a:xfrm>
          <a:prstGeom prst="rect">
            <a:avLst/>
          </a:prstGeom>
          <a:noFill/>
        </p:spPr>
        <p:txBody>
          <a:bodyPr/>
          <a:lstStyle/>
          <a:p>
            <a:pPr marL="342900" marR="0" lvl="0" indent="-342900" algn="l" defTabSz="914400" rtl="0" eaLnBrk="1" fontAlgn="auto" latinLnBrk="0" hangingPunct="1">
              <a:lnSpc>
                <a:spcPct val="100000"/>
              </a:lnSpc>
              <a:spcBef>
                <a:spcPct val="20000"/>
              </a:spcBef>
              <a:spcAft>
                <a:spcPts val="0"/>
              </a:spcAft>
              <a:buClr>
                <a:srgbClr val="FAFD00"/>
              </a:buClr>
              <a:buSzPct val="75000"/>
              <a:buFont typeface="Wingdings" pitchFamily="2" charset="2"/>
              <a:buChar char="l"/>
              <a:tabLst/>
              <a:defRPr/>
            </a:pPr>
            <a:r>
              <a:rPr kumimoji="0" lang="en-US" sz="2800" b="0" i="0" u="none" strike="noStrike" kern="1200" cap="none" spc="0" normalizeH="0" baseline="0" noProof="0" dirty="0" smtClean="0">
                <a:ln>
                  <a:noFill/>
                </a:ln>
                <a:solidFill>
                  <a:srgbClr val="FFFFFF"/>
                </a:solidFill>
                <a:effectLst/>
                <a:uLnTx/>
                <a:uFillTx/>
                <a:latin typeface="+mn-lt"/>
                <a:ea typeface="+mn-ea"/>
                <a:cs typeface="+mn-cs"/>
              </a:rPr>
              <a:t>O</a:t>
            </a:r>
          </a:p>
          <a:p>
            <a:pPr marL="342900" marR="0" lvl="0" indent="-342900" algn="l" defTabSz="914400" rtl="0" eaLnBrk="1" fontAlgn="auto" latinLnBrk="0" hangingPunct="1">
              <a:lnSpc>
                <a:spcPct val="100000"/>
              </a:lnSpc>
              <a:spcBef>
                <a:spcPct val="20000"/>
              </a:spcBef>
              <a:spcAft>
                <a:spcPts val="0"/>
              </a:spcAft>
              <a:buClr>
                <a:srgbClr val="FAFD00"/>
              </a:buClr>
              <a:buSzPct val="75000"/>
              <a:buFont typeface="Wingdings" pitchFamily="2" charset="2"/>
              <a:buChar char="l"/>
              <a:tabLst/>
              <a:defRPr/>
            </a:pPr>
            <a:r>
              <a:rPr lang="en-US" sz="3600" dirty="0" smtClean="0">
                <a:solidFill>
                  <a:srgbClr val="FF0000"/>
                </a:solidFill>
              </a:rPr>
              <a:t>Indigenous or resident flora </a:t>
            </a:r>
            <a:r>
              <a:rPr lang="en-US" sz="2800" dirty="0" smtClean="0">
                <a:solidFill>
                  <a:srgbClr val="002060"/>
                </a:solidFill>
              </a:rPr>
              <a:t>- </a:t>
            </a:r>
            <a:r>
              <a:rPr lang="en-US" sz="2800" dirty="0" smtClean="0"/>
              <a:t>species usually presented in high numbers and are </a:t>
            </a:r>
            <a:r>
              <a:rPr lang="en-US" sz="2800" dirty="0" smtClean="0">
                <a:solidFill>
                  <a:srgbClr val="002060"/>
                </a:solidFill>
              </a:rPr>
              <a:t>compatible with the host</a:t>
            </a:r>
          </a:p>
          <a:p>
            <a:pPr marL="342900" lvl="0" indent="-342900" algn="l" rtl="0">
              <a:spcBef>
                <a:spcPct val="20000"/>
              </a:spcBef>
              <a:buClr>
                <a:srgbClr val="FAFD00"/>
              </a:buClr>
              <a:buSzPct val="75000"/>
              <a:buFont typeface="Wingdings" pitchFamily="2" charset="2"/>
              <a:buChar char="l"/>
              <a:defRPr/>
            </a:pPr>
            <a:r>
              <a:rPr lang="en-US" sz="3600" dirty="0" smtClean="0">
                <a:solidFill>
                  <a:srgbClr val="FF0000"/>
                </a:solidFill>
              </a:rPr>
              <a:t>Exogenous </a:t>
            </a:r>
            <a:r>
              <a:rPr lang="en-US" sz="3600" dirty="0">
                <a:solidFill>
                  <a:srgbClr val="FF0000"/>
                </a:solidFill>
              </a:rPr>
              <a:t>flora </a:t>
            </a:r>
            <a:r>
              <a:rPr lang="en-US" sz="2800" dirty="0">
                <a:solidFill>
                  <a:srgbClr val="002060"/>
                </a:solidFill>
              </a:rPr>
              <a:t>- </a:t>
            </a:r>
            <a:r>
              <a:rPr lang="en-US" sz="2800" dirty="0"/>
              <a:t>bacteria not part of the normal flora of the oral cavity and thought to cause disease</a:t>
            </a:r>
          </a:p>
          <a:p>
            <a:pPr marL="342900" lvl="0" indent="-342900" algn="l" rtl="0">
              <a:spcBef>
                <a:spcPct val="20000"/>
              </a:spcBef>
              <a:buClr>
                <a:srgbClr val="FAFD00"/>
              </a:buClr>
              <a:buSzPct val="75000"/>
              <a:buFont typeface="Wingdings" pitchFamily="2" charset="2"/>
              <a:buChar char="l"/>
              <a:defRPr/>
            </a:pPr>
            <a:r>
              <a:rPr lang="en-US" sz="3600" dirty="0">
                <a:solidFill>
                  <a:srgbClr val="FF0000"/>
                </a:solidFill>
              </a:rPr>
              <a:t>Transient</a:t>
            </a:r>
            <a:r>
              <a:rPr lang="en-US" sz="3600" dirty="0">
                <a:solidFill>
                  <a:srgbClr val="002060"/>
                </a:solidFill>
              </a:rPr>
              <a:t> </a:t>
            </a:r>
            <a:r>
              <a:rPr lang="en-US" sz="3600" dirty="0">
                <a:solidFill>
                  <a:srgbClr val="FF0000"/>
                </a:solidFill>
              </a:rPr>
              <a:t>flora </a:t>
            </a:r>
            <a:r>
              <a:rPr lang="en-US" sz="2800" dirty="0">
                <a:solidFill>
                  <a:srgbClr val="002060"/>
                </a:solidFill>
              </a:rPr>
              <a:t>- </a:t>
            </a:r>
            <a:r>
              <a:rPr lang="en-US" sz="2800" dirty="0"/>
              <a:t>organisms which are only in the oral cavity for short period of time</a:t>
            </a:r>
            <a:endParaRPr kumimoji="0" lang="en-US" sz="2800" b="0" i="0" u="none" strike="noStrike" kern="1200" cap="none" spc="0" normalizeH="0" baseline="0" noProof="0" dirty="0" smtClean="0">
              <a:ln>
                <a:noFill/>
              </a:ln>
              <a:effectLst/>
              <a:uLnTx/>
              <a:uFillTx/>
              <a:latin typeface="+mn-lt"/>
              <a:ea typeface="+mn-ea"/>
              <a:cs typeface="+mn-cs"/>
            </a:endParaRPr>
          </a:p>
        </p:txBody>
      </p:sp>
      <p:pic>
        <p:nvPicPr>
          <p:cNvPr id="1029" name="Picture 5"/>
          <p:cNvPicPr>
            <a:picLocks noChangeAspect="1" noChangeArrowheads="1"/>
          </p:cNvPicPr>
          <p:nvPr/>
        </p:nvPicPr>
        <p:blipFill>
          <a:blip r:embed="rId2"/>
          <a:srcRect/>
          <a:stretch>
            <a:fillRect/>
          </a:stretch>
        </p:blipFill>
        <p:spPr bwMode="auto">
          <a:xfrm>
            <a:off x="0" y="785794"/>
            <a:ext cx="8761413" cy="752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214414" y="500042"/>
            <a:ext cx="7000924" cy="523220"/>
          </a:xfrm>
          <a:prstGeom prst="rect">
            <a:avLst/>
          </a:prstGeom>
          <a:solidFill>
            <a:srgbClr val="92D050"/>
          </a:solidFill>
        </p:spPr>
        <p:txBody>
          <a:bodyPr wrap="square" rtlCol="1">
            <a:spAutoFit/>
          </a:bodyPr>
          <a:lstStyle/>
          <a:p>
            <a:pPr algn="l" rtl="0"/>
            <a:r>
              <a:rPr lang="en-US" sz="2800" dirty="0" smtClean="0"/>
              <a:t>Factors  influencing the oral ecosystem</a:t>
            </a:r>
            <a:endParaRPr lang="ar-IQ" sz="2800" dirty="0"/>
          </a:p>
        </p:txBody>
      </p:sp>
      <p:sp>
        <p:nvSpPr>
          <p:cNvPr id="6" name="مربع نص 5"/>
          <p:cNvSpPr txBox="1"/>
          <p:nvPr/>
        </p:nvSpPr>
        <p:spPr>
          <a:xfrm>
            <a:off x="285720" y="1071546"/>
            <a:ext cx="8643998" cy="5293757"/>
          </a:xfrm>
          <a:prstGeom prst="rect">
            <a:avLst/>
          </a:prstGeom>
          <a:solidFill>
            <a:schemeClr val="accent2">
              <a:lumMod val="20000"/>
              <a:lumOff val="80000"/>
            </a:schemeClr>
          </a:solidFill>
        </p:spPr>
        <p:txBody>
          <a:bodyPr wrap="square" rtlCol="1">
            <a:spAutoFit/>
          </a:bodyPr>
          <a:lstStyle/>
          <a:p>
            <a:pPr algn="l" rtl="0"/>
            <a:r>
              <a:rPr lang="en-US" dirty="0" smtClean="0"/>
              <a:t>The growth of oral microorganisms is influenced by a variety of factors such as :</a:t>
            </a:r>
          </a:p>
          <a:p>
            <a:pPr algn="l" rtl="0"/>
            <a:r>
              <a:rPr lang="en-US" sz="2000" b="1" dirty="0" smtClean="0"/>
              <a:t>1-Temperature </a:t>
            </a:r>
          </a:p>
          <a:p>
            <a:pPr algn="l" rtl="0"/>
            <a:r>
              <a:rPr lang="en-US" sz="2000" b="1" dirty="0" smtClean="0"/>
              <a:t>2-pH</a:t>
            </a:r>
          </a:p>
          <a:p>
            <a:pPr algn="l" rtl="0"/>
            <a:r>
              <a:rPr lang="en-US" sz="2000" b="1" dirty="0" smtClean="0"/>
              <a:t>3- Oxidation –reduction potential </a:t>
            </a:r>
          </a:p>
          <a:p>
            <a:pPr algn="l" rtl="0"/>
            <a:endParaRPr lang="en-US" sz="2000" b="1" dirty="0" smtClean="0"/>
          </a:p>
          <a:p>
            <a:pPr algn="l" rtl="0"/>
            <a:r>
              <a:rPr lang="en-US" sz="2000" b="1" dirty="0" smtClean="0"/>
              <a:t>3- The availability of nutrients and water </a:t>
            </a:r>
          </a:p>
          <a:p>
            <a:pPr algn="l" rtl="0"/>
            <a:endParaRPr lang="en-US" sz="2000" b="1" dirty="0" smtClean="0"/>
          </a:p>
          <a:p>
            <a:pPr algn="l" rtl="0"/>
            <a:r>
              <a:rPr lang="en-US" sz="2000" b="1" dirty="0" smtClean="0"/>
              <a:t>5-The anatomy of oral structures</a:t>
            </a:r>
          </a:p>
          <a:p>
            <a:pPr algn="l" rtl="0"/>
            <a:endParaRPr lang="en-US" sz="2000" b="1" dirty="0" smtClean="0"/>
          </a:p>
          <a:p>
            <a:pPr algn="l" rtl="0"/>
            <a:r>
              <a:rPr lang="en-US" sz="2000" b="1" dirty="0" smtClean="0"/>
              <a:t>6-Host factors which include :</a:t>
            </a:r>
            <a:r>
              <a:rPr lang="en-US" sz="2000" b="1" dirty="0" smtClean="0">
                <a:sym typeface="Wingdings" pitchFamily="2" charset="2"/>
              </a:rPr>
              <a:t>(</a:t>
            </a:r>
            <a:r>
              <a:rPr lang="en-US" sz="2000" b="1" dirty="0" smtClean="0"/>
              <a:t>host defense mechanisms, age,  hormonal changes , stress, genetic factors).</a:t>
            </a:r>
          </a:p>
          <a:p>
            <a:pPr algn="l" rtl="0"/>
            <a:endParaRPr lang="en-US" sz="2000" b="1" dirty="0" smtClean="0"/>
          </a:p>
          <a:p>
            <a:pPr algn="l" rtl="0"/>
            <a:r>
              <a:rPr lang="en-US" sz="2000" b="1" dirty="0" smtClean="0"/>
              <a:t>7-Other factors:(diet ,oral hygiene and antimicrobial agents, drug and diseases.</a:t>
            </a:r>
          </a:p>
          <a:p>
            <a:pPr algn="l" rtl="0"/>
            <a:endParaRPr lang="en-US" sz="2000" b="1" dirty="0" smtClean="0"/>
          </a:p>
          <a:p>
            <a:pPr algn="l" rtl="0"/>
            <a:r>
              <a:rPr lang="en-US" sz="2000" b="1" dirty="0" smtClean="0"/>
              <a:t>8- Bacterial Factors</a:t>
            </a:r>
          </a:p>
          <a:p>
            <a:pPr algn="l" rtl="0"/>
            <a:endParaRPr lang="ar-IQ" sz="2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5720" y="785794"/>
            <a:ext cx="8501122" cy="2677656"/>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l" rtl="0"/>
            <a:r>
              <a:rPr lang="en-US" sz="2400" b="1" dirty="0" smtClean="0">
                <a:solidFill>
                  <a:srgbClr val="FF0000"/>
                </a:solidFill>
              </a:rPr>
              <a:t>Temperature</a:t>
            </a:r>
            <a:r>
              <a:rPr lang="en-US" sz="2400" dirty="0" smtClean="0">
                <a:solidFill>
                  <a:srgbClr val="FF0000"/>
                </a:solidFill>
              </a:rPr>
              <a:t> : </a:t>
            </a:r>
          </a:p>
          <a:p>
            <a:pPr algn="l" rtl="0"/>
            <a:r>
              <a:rPr lang="en-US" sz="2400" dirty="0" smtClean="0"/>
              <a:t>The temperature of the oral cavity is relatively constant</a:t>
            </a:r>
          </a:p>
          <a:p>
            <a:pPr algn="l" rtl="0"/>
            <a:r>
              <a:rPr lang="en-US" sz="2400" dirty="0" smtClean="0"/>
              <a:t> (34-36° C) which allows a wide range of microorganisms to grow . The temperature may be more variable on the mucosal and tooth </a:t>
            </a:r>
            <a:r>
              <a:rPr lang="en-US" sz="2400" dirty="0" err="1" smtClean="0"/>
              <a:t>supragingival</a:t>
            </a:r>
            <a:r>
              <a:rPr lang="en-US" sz="2400" dirty="0" smtClean="0"/>
              <a:t> surface. during food intake microorganisms exposed to hot and cold meals and may be adapt to these extreme variations of temperature. </a:t>
            </a:r>
            <a:endParaRPr lang="ar-IQ" sz="2400" dirty="0"/>
          </a:p>
        </p:txBody>
      </p:sp>
      <p:sp>
        <p:nvSpPr>
          <p:cNvPr id="3" name="مربع نص 2"/>
          <p:cNvSpPr txBox="1"/>
          <p:nvPr/>
        </p:nvSpPr>
        <p:spPr>
          <a:xfrm>
            <a:off x="285720" y="4214818"/>
            <a:ext cx="8572560" cy="193899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l" rtl="0"/>
            <a:r>
              <a:rPr lang="en-US" sz="2400" b="1" dirty="0" smtClean="0">
                <a:solidFill>
                  <a:srgbClr val="FF0000"/>
                </a:solidFill>
              </a:rPr>
              <a:t>pH:</a:t>
            </a:r>
          </a:p>
          <a:p>
            <a:pPr algn="l" rtl="0"/>
            <a:r>
              <a:rPr lang="en-US" sz="2400" dirty="0" smtClean="0"/>
              <a:t>Hydrogen ion is an important parameter in oral microbial ecology .Frequent sugar intake favors the growth of </a:t>
            </a:r>
            <a:r>
              <a:rPr lang="en-US" sz="2400" dirty="0" err="1" smtClean="0"/>
              <a:t>aciduric</a:t>
            </a:r>
            <a:r>
              <a:rPr lang="en-US" sz="2400" dirty="0" smtClean="0"/>
              <a:t> bacteria such as </a:t>
            </a:r>
            <a:r>
              <a:rPr lang="en-US" sz="2400" i="1" dirty="0" smtClean="0"/>
              <a:t>Lactobacillus </a:t>
            </a:r>
            <a:r>
              <a:rPr lang="en-US" sz="2400" dirty="0" smtClean="0"/>
              <a:t>and </a:t>
            </a:r>
            <a:r>
              <a:rPr lang="en-US" sz="2400" i="1" dirty="0" smtClean="0"/>
              <a:t>streptococcus </a:t>
            </a:r>
            <a:r>
              <a:rPr lang="en-US" sz="2400" i="1" dirty="0" err="1" smtClean="0"/>
              <a:t>mutans</a:t>
            </a:r>
            <a:r>
              <a:rPr lang="en-US" sz="2400" i="1" dirty="0" smtClean="0"/>
              <a:t> </a:t>
            </a:r>
            <a:r>
              <a:rPr lang="en-US" sz="2400" dirty="0" smtClean="0"/>
              <a:t>and</a:t>
            </a:r>
            <a:r>
              <a:rPr lang="en-US" sz="2400" i="1" dirty="0" smtClean="0"/>
              <a:t> </a:t>
            </a:r>
            <a:r>
              <a:rPr lang="en-US" sz="2400" dirty="0" smtClean="0"/>
              <a:t>predisposes to caries formation.</a:t>
            </a:r>
            <a:endParaRPr lang="ar-IQ" sz="2400" dirty="0"/>
          </a:p>
        </p:txBody>
      </p:sp>
      <p:pic>
        <p:nvPicPr>
          <p:cNvPr id="4" name="Picture 2"/>
          <p:cNvPicPr>
            <a:picLocks noChangeAspect="1" noChangeArrowheads="1"/>
          </p:cNvPicPr>
          <p:nvPr/>
        </p:nvPicPr>
        <p:blipFill>
          <a:blip r:embed="rId2" cstate="print"/>
          <a:srcRect/>
          <a:stretch>
            <a:fillRect/>
          </a:stretch>
        </p:blipFill>
        <p:spPr bwMode="auto">
          <a:xfrm>
            <a:off x="7082153" y="3143248"/>
            <a:ext cx="2061847" cy="1428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214282" y="1142984"/>
            <a:ext cx="8643998" cy="4893647"/>
          </a:xfrm>
          <a:prstGeom prst="rect">
            <a:avLst/>
          </a:prstGeom>
          <a:noFill/>
          <a:ln>
            <a:solidFill>
              <a:schemeClr val="accent1"/>
            </a:solidFill>
          </a:ln>
        </p:spPr>
        <p:txBody>
          <a:bodyPr wrap="square" rtlCol="1">
            <a:spAutoFit/>
          </a:bodyPr>
          <a:lstStyle/>
          <a:p>
            <a:pPr algn="l" rtl="0"/>
            <a:r>
              <a:rPr lang="en-US" sz="2400" b="1" dirty="0" smtClean="0">
                <a:solidFill>
                  <a:srgbClr val="FF0000"/>
                </a:solidFill>
              </a:rPr>
              <a:t>Oxidation –reduction potential</a:t>
            </a:r>
            <a:endParaRPr lang="en-US" sz="2400" dirty="0" smtClean="0">
              <a:solidFill>
                <a:srgbClr val="FF0000"/>
              </a:solidFill>
            </a:endParaRPr>
          </a:p>
          <a:p>
            <a:pPr algn="l" rtl="0"/>
            <a:r>
              <a:rPr lang="en-US" sz="2400" dirty="0" smtClean="0"/>
              <a:t>Many enzymatic reactions are oxidation-reduction reactions in which one compound is oxidized and another compound is reduced. Anaerobic bacteria need a reducing environment for growth , while aerobic bacteria need an oxidizing environment. The mouth is characterized by a wide range of oxidation-reduction potentials allowing the growth of  aerobic, facultative anaerobic, and anaerobic </a:t>
            </a:r>
            <a:r>
              <a:rPr lang="en-US" sz="2400" dirty="0" err="1" smtClean="0"/>
              <a:t>bacteria.In</a:t>
            </a:r>
            <a:r>
              <a:rPr lang="en-US" sz="2400" dirty="0" smtClean="0"/>
              <a:t> general , the dorsum of the tongue and the </a:t>
            </a:r>
            <a:r>
              <a:rPr lang="en-US" sz="2400" dirty="0" err="1" smtClean="0"/>
              <a:t>buccal</a:t>
            </a:r>
            <a:r>
              <a:rPr lang="en-US" sz="2400" dirty="0" smtClean="0"/>
              <a:t> and palatal </a:t>
            </a:r>
            <a:r>
              <a:rPr lang="en-US" sz="2400" dirty="0" err="1" smtClean="0"/>
              <a:t>mucosas</a:t>
            </a:r>
            <a:r>
              <a:rPr lang="en-US" sz="2400" dirty="0" smtClean="0"/>
              <a:t> are aerobic environments which support the growth of facultative anaerobic bacteria. The gingival crevice and the surfaces between teeth will have the highest concentration of </a:t>
            </a:r>
            <a:r>
              <a:rPr lang="en-US" sz="2400" dirty="0" err="1" smtClean="0"/>
              <a:t>obligately</a:t>
            </a:r>
            <a:r>
              <a:rPr lang="en-US" sz="2400" dirty="0" smtClean="0"/>
              <a:t> anaerobic bacteria.</a:t>
            </a:r>
            <a:endParaRPr lang="ar-IQ" sz="2400" dirty="0"/>
          </a:p>
        </p:txBody>
      </p:sp>
      <p:pic>
        <p:nvPicPr>
          <p:cNvPr id="6145" name="Picture 1"/>
          <p:cNvPicPr>
            <a:picLocks noChangeAspect="1" noChangeArrowheads="1"/>
          </p:cNvPicPr>
          <p:nvPr/>
        </p:nvPicPr>
        <p:blipFill>
          <a:blip r:embed="rId2"/>
          <a:srcRect/>
          <a:stretch>
            <a:fillRect/>
          </a:stretch>
        </p:blipFill>
        <p:spPr bwMode="auto">
          <a:xfrm>
            <a:off x="5572132" y="5572140"/>
            <a:ext cx="2286484" cy="12858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p:nvPr/>
        </p:nvSpPr>
        <p:spPr>
          <a:xfrm>
            <a:off x="285720" y="928670"/>
            <a:ext cx="8358246" cy="2308324"/>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l" rtl="0"/>
            <a:r>
              <a:rPr lang="en-US" sz="2400" b="1" dirty="0" smtClean="0">
                <a:solidFill>
                  <a:srgbClr val="FF0000"/>
                </a:solidFill>
              </a:rPr>
              <a:t>Nutrients</a:t>
            </a:r>
          </a:p>
          <a:p>
            <a:pPr algn="l" rtl="0"/>
            <a:r>
              <a:rPr lang="en-US" sz="2000" dirty="0" smtClean="0"/>
              <a:t>Saliva is an important source of nutrients from both endogenous (saliva) and exogenous (diet) origin. Saliva contain  water, carbohydrates , proteins , amino acids , and several ions . Saliva can support normal growth of microorganisms in the absence of exogenous nutrients. Among exogenous dietary components, carbohydrates and proteins have the greatest influence on the composition of the oral microflora.</a:t>
            </a:r>
            <a:endParaRPr lang="ar-IQ"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428596" y="1285860"/>
            <a:ext cx="6929486" cy="2308324"/>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l" rtl="0"/>
            <a:r>
              <a:rPr lang="en-US" dirty="0" smtClean="0">
                <a:solidFill>
                  <a:srgbClr val="FF0000"/>
                </a:solidFill>
              </a:rPr>
              <a:t>1- Host </a:t>
            </a:r>
            <a:r>
              <a:rPr lang="en-US" dirty="0" err="1" smtClean="0">
                <a:solidFill>
                  <a:srgbClr val="FF0000"/>
                </a:solidFill>
              </a:rPr>
              <a:t>defence</a:t>
            </a:r>
            <a:r>
              <a:rPr lang="en-US" dirty="0" smtClean="0">
                <a:solidFill>
                  <a:srgbClr val="FF0000"/>
                </a:solidFill>
              </a:rPr>
              <a:t> mechanisms</a:t>
            </a:r>
            <a:r>
              <a:rPr lang="en-US" dirty="0" smtClean="0"/>
              <a:t>:</a:t>
            </a:r>
          </a:p>
          <a:p>
            <a:pPr algn="l" rtl="0"/>
            <a:r>
              <a:rPr lang="en-US" dirty="0" smtClean="0"/>
              <a:t>The </a:t>
            </a:r>
            <a:r>
              <a:rPr lang="en-US" dirty="0" err="1" smtClean="0"/>
              <a:t>supragingival</a:t>
            </a:r>
            <a:r>
              <a:rPr lang="en-US" dirty="0" smtClean="0"/>
              <a:t>  environment of the oral cavity is controlled primarily by saliva . The continuous flow of saliva increased by the muscular activity  of the lips and tongue removes a large number of bacteria from teeth and mucosal surfaces . Saliva also contains several specific and non specific defense factors like </a:t>
            </a:r>
            <a:r>
              <a:rPr lang="en-US" dirty="0" err="1" smtClean="0"/>
              <a:t>IgA</a:t>
            </a:r>
            <a:r>
              <a:rPr lang="en-US" dirty="0" smtClean="0"/>
              <a:t>  and non specific defense factors include </a:t>
            </a:r>
            <a:r>
              <a:rPr lang="en-US" dirty="0" err="1" smtClean="0"/>
              <a:t>mucins</a:t>
            </a:r>
            <a:r>
              <a:rPr lang="en-US" dirty="0" smtClean="0"/>
              <a:t> , </a:t>
            </a:r>
            <a:r>
              <a:rPr lang="en-US" dirty="0" err="1" smtClean="0"/>
              <a:t>lactoferrin</a:t>
            </a:r>
            <a:r>
              <a:rPr lang="en-US" dirty="0" smtClean="0"/>
              <a:t> , </a:t>
            </a:r>
            <a:r>
              <a:rPr lang="en-US" dirty="0" err="1" smtClean="0"/>
              <a:t>lysozyme</a:t>
            </a:r>
            <a:r>
              <a:rPr lang="en-US" dirty="0" smtClean="0"/>
              <a:t>..etc.</a:t>
            </a:r>
          </a:p>
          <a:p>
            <a:pPr algn="l" rtl="0"/>
            <a:r>
              <a:rPr lang="en-US" dirty="0" smtClean="0"/>
              <a:t> </a:t>
            </a:r>
            <a:endParaRPr lang="ar-IQ" dirty="0"/>
          </a:p>
        </p:txBody>
      </p:sp>
      <p:sp>
        <p:nvSpPr>
          <p:cNvPr id="4" name="مربع نص 3"/>
          <p:cNvSpPr txBox="1"/>
          <p:nvPr/>
        </p:nvSpPr>
        <p:spPr>
          <a:xfrm>
            <a:off x="500034" y="3714752"/>
            <a:ext cx="6715172" cy="193899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l" rtl="0"/>
            <a:r>
              <a:rPr lang="en-US" sz="2400" dirty="0" smtClean="0">
                <a:solidFill>
                  <a:srgbClr val="FF0000"/>
                </a:solidFill>
              </a:rPr>
              <a:t>2- age:</a:t>
            </a:r>
          </a:p>
          <a:p>
            <a:pPr algn="l" rtl="0"/>
            <a:r>
              <a:rPr lang="en-US" sz="2400" dirty="0" smtClean="0"/>
              <a:t>Age –related changes in the oral microflora include those due to teeth eruption , changes in dietary habits , </a:t>
            </a:r>
            <a:r>
              <a:rPr lang="en-US" sz="2400" dirty="0" err="1" smtClean="0"/>
              <a:t>hormons</a:t>
            </a:r>
            <a:r>
              <a:rPr lang="en-US" sz="2400" dirty="0" smtClean="0"/>
              <a:t> , salivary flow, the </a:t>
            </a:r>
            <a:r>
              <a:rPr lang="en-US" sz="2400" dirty="0" err="1" smtClean="0"/>
              <a:t>immun</a:t>
            </a:r>
            <a:r>
              <a:rPr lang="en-US" sz="2400" dirty="0" smtClean="0"/>
              <a:t> system , or other factors.</a:t>
            </a:r>
            <a:endParaRPr lang="ar-IQ" sz="2400" dirty="0"/>
          </a:p>
        </p:txBody>
      </p:sp>
      <p:sp>
        <p:nvSpPr>
          <p:cNvPr id="5" name="مستطيل 4"/>
          <p:cNvSpPr/>
          <p:nvPr/>
        </p:nvSpPr>
        <p:spPr>
          <a:xfrm>
            <a:off x="2786050" y="642918"/>
            <a:ext cx="2536272" cy="523220"/>
          </a:xfrm>
          <a:prstGeom prst="rect">
            <a:avLst/>
          </a:prstGeom>
        </p:spPr>
        <p:txBody>
          <a:bodyPr wrap="none">
            <a:spAutoFit/>
          </a:bodyPr>
          <a:lstStyle/>
          <a:p>
            <a:pPr algn="l" rtl="0"/>
            <a:r>
              <a:rPr lang="en-US" sz="2800" b="1" dirty="0" smtClean="0">
                <a:solidFill>
                  <a:srgbClr val="7030A0"/>
                </a:solidFill>
              </a:rPr>
              <a:t>Host factors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71472" y="642918"/>
            <a:ext cx="8215370" cy="286232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l" rtl="0"/>
            <a:r>
              <a:rPr lang="en-US" b="1" dirty="0" smtClean="0">
                <a:solidFill>
                  <a:srgbClr val="FF0000"/>
                </a:solidFill>
              </a:rPr>
              <a:t>3-Hormonal changes :</a:t>
            </a:r>
          </a:p>
          <a:p>
            <a:pPr algn="l" rtl="0"/>
            <a:r>
              <a:rPr lang="en-US" dirty="0" smtClean="0">
                <a:solidFill>
                  <a:schemeClr val="tx1"/>
                </a:solidFill>
              </a:rPr>
              <a:t>It is well documented that pregnancy and puberty are associated with increase in gingival inflammation with an increase in gingival exudate.</a:t>
            </a:r>
            <a:r>
              <a:rPr lang="en-US" dirty="0" smtClean="0"/>
              <a:t> Level of steroid hormones in plasma and in the crevicular  fluid and saliva is increased during puberty and pregnancy .it has been proposed that the exacerbation in gingival inflammation may be due to hormone-induced alterations in the </a:t>
            </a:r>
            <a:r>
              <a:rPr lang="en-US" dirty="0" err="1" smtClean="0"/>
              <a:t>microbiota</a:t>
            </a:r>
            <a:r>
              <a:rPr lang="en-US" dirty="0" smtClean="0"/>
              <a:t> of the gingival crevice . </a:t>
            </a:r>
            <a:endParaRPr lang="en-US" dirty="0" smtClean="0">
              <a:solidFill>
                <a:schemeClr val="tx1"/>
              </a:solidFill>
            </a:endParaRPr>
          </a:p>
          <a:p>
            <a:pPr algn="l" rtl="0"/>
            <a:r>
              <a:rPr lang="en-US" dirty="0" smtClean="0"/>
              <a:t>   </a:t>
            </a:r>
          </a:p>
          <a:p>
            <a:pPr algn="l" rtl="0"/>
            <a:endParaRPr lang="en-US" dirty="0" smtClean="0"/>
          </a:p>
          <a:p>
            <a:pPr algn="l" rtl="0"/>
            <a:endParaRPr lang="ar-IQ" dirty="0"/>
          </a:p>
        </p:txBody>
      </p:sp>
      <p:sp>
        <p:nvSpPr>
          <p:cNvPr id="3" name="مربع نص 2"/>
          <p:cNvSpPr txBox="1"/>
          <p:nvPr/>
        </p:nvSpPr>
        <p:spPr>
          <a:xfrm>
            <a:off x="714348" y="3714752"/>
            <a:ext cx="7715304" cy="2585323"/>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l" rtl="0"/>
            <a:r>
              <a:rPr lang="en-US" b="1" dirty="0" smtClean="0">
                <a:solidFill>
                  <a:srgbClr val="FF0000"/>
                </a:solidFill>
              </a:rPr>
              <a:t>4-Stress</a:t>
            </a:r>
          </a:p>
          <a:p>
            <a:pPr algn="l" rtl="0"/>
            <a:r>
              <a:rPr lang="en-US" dirty="0" smtClean="0"/>
              <a:t>Host stress may be associated with changes in hormones ,salivary flow , dietary habits, and immune response .</a:t>
            </a:r>
          </a:p>
          <a:p>
            <a:pPr algn="l" rtl="0"/>
            <a:endParaRPr lang="en-US" dirty="0" smtClean="0"/>
          </a:p>
          <a:p>
            <a:pPr algn="l" rtl="0"/>
            <a:r>
              <a:rPr lang="en-US" b="1" dirty="0" smtClean="0"/>
              <a:t> </a:t>
            </a:r>
            <a:r>
              <a:rPr lang="en-US" b="1" dirty="0" smtClean="0">
                <a:solidFill>
                  <a:srgbClr val="FF0000"/>
                </a:solidFill>
              </a:rPr>
              <a:t>5-genetic factors:</a:t>
            </a:r>
          </a:p>
          <a:p>
            <a:pPr algn="l" rtl="0"/>
            <a:r>
              <a:rPr lang="en-US" dirty="0" smtClean="0"/>
              <a:t>Genetics  influences the susceptibility to caries and periodontal diseases, because the host genetic factors select for a </a:t>
            </a:r>
            <a:r>
              <a:rPr lang="en-US" dirty="0" err="1" smtClean="0"/>
              <a:t>microbiota</a:t>
            </a:r>
            <a:r>
              <a:rPr lang="en-US" dirty="0" smtClean="0"/>
              <a:t>  with varying potential for causing oral diseases .</a:t>
            </a:r>
          </a:p>
          <a:p>
            <a:pPr algn="l" rtl="0"/>
            <a:endParaRPr lang="ar-IQ"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14348" y="1643050"/>
            <a:ext cx="7358114" cy="2585323"/>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l" rtl="0"/>
            <a:r>
              <a:rPr lang="en-US" dirty="0" smtClean="0"/>
              <a:t>1- </a:t>
            </a:r>
            <a:r>
              <a:rPr lang="en-US" dirty="0" smtClean="0">
                <a:solidFill>
                  <a:srgbClr val="FF0000"/>
                </a:solidFill>
              </a:rPr>
              <a:t>Adherence</a:t>
            </a:r>
            <a:r>
              <a:rPr lang="en-US" dirty="0" smtClean="0"/>
              <a:t> :microorganisms must first adhere to teeth or to mucosal surface . Adherence is essential for providing resistance  to the flow of saliva.</a:t>
            </a:r>
          </a:p>
          <a:p>
            <a:pPr algn="l" rtl="0"/>
            <a:r>
              <a:rPr lang="en-US" dirty="0" smtClean="0">
                <a:solidFill>
                  <a:srgbClr val="FF0000"/>
                </a:solidFill>
              </a:rPr>
              <a:t>2- bacterial interactions </a:t>
            </a:r>
            <a:r>
              <a:rPr lang="en-US" dirty="0" smtClean="0"/>
              <a:t>:</a:t>
            </a:r>
          </a:p>
          <a:p>
            <a:pPr algn="l" rtl="0"/>
            <a:r>
              <a:rPr lang="en-US" dirty="0" smtClean="0"/>
              <a:t>A variety of beneficial and antagonistic interactions may help in maintaining the homeostasis of the oral </a:t>
            </a:r>
            <a:r>
              <a:rPr lang="en-US" dirty="0" err="1" smtClean="0"/>
              <a:t>microbiota</a:t>
            </a:r>
            <a:r>
              <a:rPr lang="en-US" dirty="0" smtClean="0"/>
              <a:t>. For example , the utilization of oxygen by  facultative anaerobic bacteria reduces the oxygen concentration that  allow the colonization of anaerobic bacteria.</a:t>
            </a:r>
            <a:endParaRPr lang="ar-IQ" dirty="0"/>
          </a:p>
        </p:txBody>
      </p:sp>
      <p:sp>
        <p:nvSpPr>
          <p:cNvPr id="3" name="مستطيل 2"/>
          <p:cNvSpPr/>
          <p:nvPr/>
        </p:nvSpPr>
        <p:spPr>
          <a:xfrm>
            <a:off x="2643174" y="928670"/>
            <a:ext cx="2284600" cy="369332"/>
          </a:xfrm>
          <a:prstGeom prst="rect">
            <a:avLst/>
          </a:prstGeom>
        </p:spPr>
        <p:txBody>
          <a:bodyPr wrap="none">
            <a:spAutoFit/>
          </a:bodyPr>
          <a:lstStyle/>
          <a:p>
            <a:pPr algn="l" rtl="0"/>
            <a:r>
              <a:rPr lang="en-US" b="1" dirty="0" smtClean="0">
                <a:solidFill>
                  <a:srgbClr val="FF0000"/>
                </a:solidFill>
              </a:rPr>
              <a:t>Bacterial factors </a:t>
            </a:r>
            <a:r>
              <a:rPr lang="en-US" dirty="0" smtClean="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785794"/>
            <a:ext cx="8929718" cy="5414081"/>
          </a:xfrm>
          <a:prstGeom prst="rect">
            <a:avLst/>
          </a:prstGeom>
          <a:noFill/>
          <a:ln w="9525">
            <a:noFill/>
            <a:miter lim="800000"/>
            <a:headEnd/>
            <a:tailEnd/>
          </a:ln>
          <a:effectLst/>
        </p:spPr>
      </p:pic>
      <p:sp>
        <p:nvSpPr>
          <p:cNvPr id="3" name="مستطيل 2"/>
          <p:cNvSpPr/>
          <p:nvPr/>
        </p:nvSpPr>
        <p:spPr>
          <a:xfrm>
            <a:off x="928662" y="285728"/>
            <a:ext cx="671517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Bacterial Oral  Flora</a:t>
            </a:r>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14282" y="2714620"/>
            <a:ext cx="8929718" cy="315579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0" y="571480"/>
            <a:ext cx="9144000" cy="18735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000100" y="714356"/>
            <a:ext cx="6786610" cy="2800767"/>
          </a:xfrm>
          <a:prstGeom prst="rect">
            <a:avLst/>
          </a:prstGeom>
          <a:solidFill>
            <a:schemeClr val="accent6">
              <a:lumMod val="20000"/>
              <a:lumOff val="80000"/>
            </a:schemeClr>
          </a:solidFill>
        </p:spPr>
        <p:txBody>
          <a:bodyPr wrap="square" rtlCol="1">
            <a:spAutoFit/>
          </a:bodyPr>
          <a:lstStyle/>
          <a:p>
            <a:pPr algn="l" rtl="0"/>
            <a:r>
              <a:rPr lang="en-US" sz="4400" dirty="0" smtClean="0">
                <a:latin typeface="AngsanaUPC" pitchFamily="18" charset="-34"/>
                <a:cs typeface="AngsanaUPC" pitchFamily="18" charset="-34"/>
              </a:rPr>
              <a:t>The  presence of nutrients, </a:t>
            </a:r>
            <a:r>
              <a:rPr lang="en-US" sz="4400" dirty="0" smtClean="0">
                <a:latin typeface="AngsanaUPC" pitchFamily="18" charset="-34"/>
                <a:cs typeface="AngsanaUPC" pitchFamily="18" charset="-34"/>
              </a:rPr>
              <a:t>epithelial debris, </a:t>
            </a:r>
            <a:r>
              <a:rPr lang="en-US" sz="4400" dirty="0" smtClean="0">
                <a:latin typeface="AngsanaUPC" pitchFamily="18" charset="-34"/>
                <a:cs typeface="AngsanaUPC" pitchFamily="18" charset="-34"/>
              </a:rPr>
              <a:t>and secretions  makes the mouth a favorable habitat for a great variety of bacteria. Oral bacteria include :  </a:t>
            </a:r>
            <a:endParaRPr lang="ar-IQ" sz="4400" dirty="0">
              <a:latin typeface="AngsanaUPC" pitchFamily="18" charset="-34"/>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irochetes&#10;&#10;Yeasts&#10;&#10;Treponema denticola&#10;T. Microdentium&#10;&#10;Candida albicans&#10;Geotrichum sp.&#10;&#10;Protozoa&#10;&#10;Mycoplasma&#10;&#10;Entamoeba..."/>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10;&#10;Physicochemical factors&#10;- Temperature&#10;- Oxygen tension&#10;&#10;&#10;&#10;- Hydrogen ion concentration&#10;Host factors&#10;&#10;&#10;&#10;Nutrient sourc..."/>
          <p:cNvPicPr>
            <a:picLocks noChangeAspect="1" noChangeArrowheads="1"/>
          </p:cNvPicPr>
          <p:nvPr/>
        </p:nvPicPr>
        <p:blipFill>
          <a:blip r:embed="rId2"/>
          <a:srcRect/>
          <a:stretch>
            <a:fillRect/>
          </a:stretch>
        </p:blipFill>
        <p:spPr bwMode="auto">
          <a:xfrm>
            <a:off x="0" y="-1"/>
            <a:ext cx="9144000" cy="686516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emperature:&#10; Although the average temperature in the oral&#10;cavity is approximately 37' C, temperatures can&#10;vary considera..."/>
          <p:cNvPicPr>
            <a:picLocks noChangeAspect="1" noChangeArrowheads="1"/>
          </p:cNvPicPr>
          <p:nvPr/>
        </p:nvPicPr>
        <p:blipFill>
          <a:blip r:embed="rId2"/>
          <a:srcRect/>
          <a:stretch>
            <a:fillRect/>
          </a:stretch>
        </p:blipFill>
        <p:spPr bwMode="auto">
          <a:xfrm>
            <a:off x="-581877" y="-158256"/>
            <a:ext cx="9725877" cy="730203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0" y="857232"/>
            <a:ext cx="9144000" cy="193899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l" rtl="0"/>
            <a:r>
              <a:rPr lang="en-US" dirty="0" smtClean="0"/>
              <a:t>         </a:t>
            </a:r>
            <a:r>
              <a:rPr lang="en-US" sz="2000" dirty="0" smtClean="0"/>
              <a:t>Of  all bacteria present in mouth, </a:t>
            </a:r>
            <a:r>
              <a:rPr lang="en-US" sz="2000" dirty="0" smtClean="0">
                <a:solidFill>
                  <a:srgbClr val="FF0000"/>
                </a:solidFill>
              </a:rPr>
              <a:t>Streptococci</a:t>
            </a:r>
            <a:r>
              <a:rPr lang="en-US" sz="2000" dirty="0" smtClean="0"/>
              <a:t> are predominant group.</a:t>
            </a:r>
          </a:p>
          <a:p>
            <a:pPr algn="l" rtl="0"/>
            <a:r>
              <a:rPr lang="en-US" sz="2000" dirty="0" smtClean="0"/>
              <a:t>         Various species of Streptococci are encountered in mouth .</a:t>
            </a:r>
          </a:p>
          <a:p>
            <a:pPr algn="l" rtl="0"/>
            <a:r>
              <a:rPr lang="en-US" sz="2000" dirty="0" smtClean="0"/>
              <a:t>         Most of these are alpha –hemolytic streptococci , collectively named as viridians streptococci.               </a:t>
            </a:r>
          </a:p>
          <a:p>
            <a:pPr algn="l" rtl="0"/>
            <a:endParaRPr lang="en-US" sz="2000" dirty="0" smtClean="0"/>
          </a:p>
          <a:p>
            <a:pPr algn="ctr" rtl="0"/>
            <a:r>
              <a:rPr lang="en-US" sz="2000" dirty="0" smtClean="0"/>
              <a:t> </a:t>
            </a:r>
            <a:endParaRPr lang="ar-IQ" sz="2000" dirty="0"/>
          </a:p>
        </p:txBody>
      </p:sp>
      <p:sp>
        <p:nvSpPr>
          <p:cNvPr id="4" name="نجمة ذات 4 نقاط 3"/>
          <p:cNvSpPr/>
          <p:nvPr/>
        </p:nvSpPr>
        <p:spPr>
          <a:xfrm>
            <a:off x="285720" y="928670"/>
            <a:ext cx="214314" cy="21431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نجمة ذات 4 نقاط 5"/>
          <p:cNvSpPr/>
          <p:nvPr/>
        </p:nvSpPr>
        <p:spPr>
          <a:xfrm>
            <a:off x="285720" y="1214422"/>
            <a:ext cx="214314" cy="21431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نجمة ذات 4 نقاط 6"/>
          <p:cNvSpPr/>
          <p:nvPr/>
        </p:nvSpPr>
        <p:spPr>
          <a:xfrm>
            <a:off x="285720" y="1500174"/>
            <a:ext cx="214314" cy="21431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مربع نص 7"/>
          <p:cNvSpPr txBox="1"/>
          <p:nvPr/>
        </p:nvSpPr>
        <p:spPr>
          <a:xfrm>
            <a:off x="357158" y="5000636"/>
            <a:ext cx="7358114" cy="132343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l" rtl="0"/>
            <a:r>
              <a:rPr lang="en-US" dirty="0" smtClean="0">
                <a:solidFill>
                  <a:srgbClr val="FF0000"/>
                </a:solidFill>
              </a:rPr>
              <a:t>  </a:t>
            </a:r>
            <a:r>
              <a:rPr lang="en-US" sz="2000" dirty="0" smtClean="0">
                <a:solidFill>
                  <a:srgbClr val="FF0000"/>
                </a:solidFill>
              </a:rPr>
              <a:t>Lactobacilli </a:t>
            </a:r>
            <a:r>
              <a:rPr lang="en-US" sz="2000" dirty="0" smtClean="0"/>
              <a:t>are frequently  found in mouth.</a:t>
            </a:r>
          </a:p>
          <a:p>
            <a:pPr algn="l" rtl="0"/>
            <a:r>
              <a:rPr lang="en-US" sz="2000" dirty="0" smtClean="0"/>
              <a:t>  They are important bacteria to promote the progress  of carious lesion after the initiation of  dental caries by </a:t>
            </a:r>
            <a:r>
              <a:rPr lang="en-US" sz="2000" i="1" dirty="0" smtClean="0"/>
              <a:t>Streptococcus </a:t>
            </a:r>
            <a:r>
              <a:rPr lang="en-US" sz="2000" i="1" dirty="0" err="1" smtClean="0"/>
              <a:t>mutans</a:t>
            </a:r>
            <a:r>
              <a:rPr lang="en-US" sz="2000" dirty="0" smtClean="0"/>
              <a:t>.  </a:t>
            </a:r>
            <a:endParaRPr lang="ar-IQ" sz="2000" dirty="0"/>
          </a:p>
        </p:txBody>
      </p:sp>
      <p:sp>
        <p:nvSpPr>
          <p:cNvPr id="9" name="نجمة ذات 4 نقاط 8"/>
          <p:cNvSpPr/>
          <p:nvPr/>
        </p:nvSpPr>
        <p:spPr>
          <a:xfrm>
            <a:off x="357158" y="5072074"/>
            <a:ext cx="214314" cy="21431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نجمة ذات 4 نقاط 9"/>
          <p:cNvSpPr/>
          <p:nvPr/>
        </p:nvSpPr>
        <p:spPr>
          <a:xfrm>
            <a:off x="357158" y="5429264"/>
            <a:ext cx="214314" cy="21431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1027" name="Picture 3"/>
          <p:cNvPicPr>
            <a:picLocks noChangeAspect="1" noChangeArrowheads="1"/>
          </p:cNvPicPr>
          <p:nvPr/>
        </p:nvPicPr>
        <p:blipFill>
          <a:blip r:embed="rId2"/>
          <a:srcRect/>
          <a:stretch>
            <a:fillRect/>
          </a:stretch>
        </p:blipFill>
        <p:spPr bwMode="auto">
          <a:xfrm>
            <a:off x="285720" y="2214554"/>
            <a:ext cx="1619250" cy="2295525"/>
          </a:xfrm>
          <a:prstGeom prst="rect">
            <a:avLst/>
          </a:prstGeom>
          <a:noFill/>
          <a:ln w="9525">
            <a:noFill/>
            <a:miter lim="800000"/>
            <a:headEnd/>
            <a:tailEnd/>
          </a:ln>
          <a:effectLst/>
        </p:spPr>
      </p:pic>
      <p:pic>
        <p:nvPicPr>
          <p:cNvPr id="1034" name="Picture 10"/>
          <p:cNvPicPr>
            <a:picLocks noChangeAspect="1" noChangeArrowheads="1"/>
          </p:cNvPicPr>
          <p:nvPr/>
        </p:nvPicPr>
        <p:blipFill>
          <a:blip r:embed="rId3"/>
          <a:srcRect/>
          <a:stretch>
            <a:fillRect/>
          </a:stretch>
        </p:blipFill>
        <p:spPr bwMode="auto">
          <a:xfrm>
            <a:off x="6061060" y="2500306"/>
            <a:ext cx="2220944" cy="142876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4"/>
          <a:srcRect/>
          <a:stretch>
            <a:fillRect/>
          </a:stretch>
        </p:blipFill>
        <p:spPr bwMode="auto">
          <a:xfrm>
            <a:off x="6960593" y="5214950"/>
            <a:ext cx="1992938" cy="1214446"/>
          </a:xfrm>
          <a:prstGeom prst="rect">
            <a:avLst/>
          </a:prstGeom>
          <a:noFill/>
          <a:ln w="9525">
            <a:noFill/>
            <a:miter lim="800000"/>
            <a:headEnd/>
            <a:tailEnd/>
          </a:ln>
          <a:effectLst/>
        </p:spPr>
      </p:pic>
      <p:pic>
        <p:nvPicPr>
          <p:cNvPr id="13314" name="Picture 2" descr="نتيجة بحث الصور عن ‪viridans streptococci‬‏"/>
          <p:cNvPicPr>
            <a:picLocks noChangeAspect="1" noChangeArrowheads="1"/>
          </p:cNvPicPr>
          <p:nvPr/>
        </p:nvPicPr>
        <p:blipFill>
          <a:blip r:embed="rId5"/>
          <a:srcRect/>
          <a:stretch>
            <a:fillRect/>
          </a:stretch>
        </p:blipFill>
        <p:spPr bwMode="auto">
          <a:xfrm>
            <a:off x="3071802" y="2285992"/>
            <a:ext cx="1928826" cy="19288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819150"/>
            <a:ext cx="9229725" cy="6038850"/>
          </a:xfrm>
          <a:prstGeom prst="rect">
            <a:avLst/>
          </a:prstGeom>
          <a:noFill/>
          <a:ln w="9525">
            <a:noFill/>
            <a:miter lim="800000"/>
            <a:headEnd/>
            <a:tailEnd/>
          </a:ln>
          <a:effectLst/>
        </p:spPr>
      </p:pic>
      <p:sp>
        <p:nvSpPr>
          <p:cNvPr id="3" name="مربع نص 2"/>
          <p:cNvSpPr txBox="1"/>
          <p:nvPr/>
        </p:nvSpPr>
        <p:spPr>
          <a:xfrm>
            <a:off x="1142976" y="214290"/>
            <a:ext cx="6357982" cy="584775"/>
          </a:xfrm>
          <a:prstGeom prst="rect">
            <a:avLst/>
          </a:prstGeom>
          <a:solidFill>
            <a:schemeClr val="tx2">
              <a:lumMod val="75000"/>
            </a:schemeClr>
          </a:solidFill>
        </p:spPr>
        <p:txBody>
          <a:bodyPr wrap="square" rtlCol="1">
            <a:spAutoFit/>
          </a:bodyPr>
          <a:lstStyle/>
          <a:p>
            <a:pPr algn="l" rtl="0"/>
            <a:r>
              <a:rPr lang="en-US" sz="3200" b="1" dirty="0" smtClean="0">
                <a:solidFill>
                  <a:srgbClr val="FF0000"/>
                </a:solidFill>
              </a:rPr>
              <a:t>Acquisition of the oral  flora</a:t>
            </a:r>
            <a:endParaRPr lang="ar-IQ" sz="3200" b="1" dirty="0">
              <a:solidFill>
                <a:srgbClr val="FF0000"/>
              </a:solidFill>
            </a:endParaRPr>
          </a:p>
        </p:txBody>
      </p:sp>
      <p:pic>
        <p:nvPicPr>
          <p:cNvPr id="11265" name="Picture 1"/>
          <p:cNvPicPr>
            <a:picLocks noChangeAspect="1" noChangeArrowheads="1"/>
          </p:cNvPicPr>
          <p:nvPr/>
        </p:nvPicPr>
        <p:blipFill>
          <a:blip r:embed="rId3"/>
          <a:srcRect/>
          <a:stretch>
            <a:fillRect/>
          </a:stretch>
        </p:blipFill>
        <p:spPr bwMode="auto">
          <a:xfrm>
            <a:off x="8072462" y="642918"/>
            <a:ext cx="1071538" cy="1428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2517</TotalTime>
  <Words>824</Words>
  <Application>Microsoft Office PowerPoint</Application>
  <PresentationFormat>عرض على الشاشة (3:4)‏</PresentationFormat>
  <Paragraphs>70</Paragraphs>
  <Slides>18</Slides>
  <Notes>1</Notes>
  <HiddenSlides>0</HiddenSlides>
  <MMClips>0</MMClips>
  <ScaleCrop>false</ScaleCrop>
  <HeadingPairs>
    <vt:vector size="4" baseType="variant">
      <vt:variant>
        <vt:lpstr>سمة</vt:lpstr>
      </vt:variant>
      <vt:variant>
        <vt:i4>1</vt:i4>
      </vt:variant>
      <vt:variant>
        <vt:lpstr>عناوين الشرائح</vt:lpstr>
      </vt:variant>
      <vt:variant>
        <vt:i4>18</vt:i4>
      </vt:variant>
    </vt:vector>
  </HeadingPairs>
  <TitlesOfParts>
    <vt:vector size="19" baseType="lpstr">
      <vt:lpstr>حضري</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toshiba</dc:creator>
  <cp:lastModifiedBy>toshiba</cp:lastModifiedBy>
  <cp:revision>145</cp:revision>
  <dcterms:created xsi:type="dcterms:W3CDTF">2016-10-26T14:47:35Z</dcterms:created>
  <dcterms:modified xsi:type="dcterms:W3CDTF">2018-02-08T07:11:04Z</dcterms:modified>
</cp:coreProperties>
</file>